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20" r:id="rId3"/>
    <p:sldId id="321" r:id="rId4"/>
    <p:sldId id="334" r:id="rId5"/>
    <p:sldId id="322" r:id="rId6"/>
    <p:sldId id="325" r:id="rId7"/>
    <p:sldId id="337" r:id="rId8"/>
    <p:sldId id="338" r:id="rId9"/>
    <p:sldId id="339" r:id="rId10"/>
    <p:sldId id="332" r:id="rId11"/>
    <p:sldId id="335" r:id="rId12"/>
    <p:sldId id="327" r:id="rId13"/>
    <p:sldId id="328" r:id="rId14"/>
    <p:sldId id="331" r:id="rId15"/>
    <p:sldId id="330" r:id="rId16"/>
    <p:sldId id="340" r:id="rId17"/>
    <p:sldId id="326" r:id="rId18"/>
    <p:sldId id="341" r:id="rId19"/>
    <p:sldId id="303" r:id="rId20"/>
    <p:sldId id="305" r:id="rId21"/>
    <p:sldId id="306" r:id="rId22"/>
    <p:sldId id="307" r:id="rId23"/>
    <p:sldId id="329" r:id="rId24"/>
    <p:sldId id="318" r:id="rId25"/>
    <p:sldId id="304" r:id="rId26"/>
    <p:sldId id="317" r:id="rId27"/>
    <p:sldId id="301" r:id="rId28"/>
    <p:sldId id="308" r:id="rId29"/>
    <p:sldId id="309" r:id="rId30"/>
    <p:sldId id="310" r:id="rId31"/>
    <p:sldId id="315" r:id="rId32"/>
    <p:sldId id="319" r:id="rId33"/>
    <p:sldId id="311" r:id="rId34"/>
    <p:sldId id="313" r:id="rId35"/>
    <p:sldId id="314" r:id="rId36"/>
    <p:sldId id="324" r:id="rId37"/>
    <p:sldId id="316" r:id="rId38"/>
  </p:sldIdLst>
  <p:sldSz cx="9906000" cy="6858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0E6"/>
    <a:srgbClr val="C9CACA"/>
    <a:srgbClr val="231815"/>
    <a:srgbClr val="004098"/>
    <a:srgbClr val="FFF200"/>
    <a:srgbClr val="FFF2FF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7" autoAdjust="0"/>
    <p:restoredTop sz="93149" autoAdjust="0"/>
  </p:normalViewPr>
  <p:slideViewPr>
    <p:cSldViewPr snapToGrid="0" showGuides="1">
      <p:cViewPr varScale="1">
        <p:scale>
          <a:sx n="109" d="100"/>
          <a:sy n="109" d="100"/>
        </p:scale>
        <p:origin x="-1408" y="-10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CC244-B5D2-4230-8518-080B781FFE1F}" type="datetimeFigureOut">
              <a:rPr kumimoji="1" lang="ja-JP" altLang="en-US" smtClean="0"/>
              <a:pPr/>
              <a:t>2014/01/25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35707-5465-47BD-B5E1-AFD15D4D9F4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81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35707-5465-47BD-B5E1-AFD15D4D9F47}" type="slidenum">
              <a:rPr kumimoji="1" lang="ja-JP" altLang="en-US" smtClean="0"/>
              <a:pPr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93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7145" y="-5524"/>
            <a:ext cx="9913145" cy="6863524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95473"/>
            <a:ext cx="9906000" cy="3625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3982222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rgbClr val="00A0E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図 2" descr="logo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10" y="5122604"/>
            <a:ext cx="2505398" cy="820608"/>
          </a:xfrm>
          <a:prstGeom prst="rect">
            <a:avLst/>
          </a:prstGeom>
        </p:spPr>
      </p:pic>
      <p:sp>
        <p:nvSpPr>
          <p:cNvPr id="11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rgbClr val="00A0E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343517"/>
            <a:ext cx="8915400" cy="780685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495472"/>
            <a:ext cx="9906000" cy="362527"/>
          </a:xfrm>
          <a:prstGeom prst="rect">
            <a:avLst/>
          </a:prstGeom>
          <a:solidFill>
            <a:srgbClr val="00A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0" y="514833"/>
            <a:ext cx="9906000" cy="0"/>
          </a:xfrm>
          <a:prstGeom prst="line">
            <a:avLst/>
          </a:prstGeom>
          <a:ln w="28575">
            <a:solidFill>
              <a:srgbClr val="00A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44707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図 3" descr="logo2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8" y="85805"/>
            <a:ext cx="1002048" cy="328207"/>
          </a:xfrm>
          <a:prstGeom prst="rect">
            <a:avLst/>
          </a:prstGeom>
        </p:spPr>
      </p:pic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80684" y="2924317"/>
            <a:ext cx="8420100" cy="635000"/>
          </a:xfrm>
        </p:spPr>
        <p:txBody>
          <a:bodyPr wrap="none" lIns="36000" tIns="36000" rIns="36000" bIns="36000">
            <a:noAutofit/>
          </a:bodyPr>
          <a:lstStyle>
            <a:lvl1pPr algn="ctr">
              <a:defRPr sz="26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3"/>
          </p:nvPr>
        </p:nvSpPr>
        <p:spPr>
          <a:xfrm>
            <a:off x="1476257" y="3727209"/>
            <a:ext cx="6953486" cy="914400"/>
          </a:xfrm>
          <a:prstGeom prst="rect">
            <a:avLst/>
          </a:prstGeom>
        </p:spPr>
        <p:txBody>
          <a:bodyPr vert="horz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49237" y="826086"/>
            <a:ext cx="9116496" cy="425039"/>
          </a:xfrm>
        </p:spPr>
        <p:txBody>
          <a:bodyPr/>
          <a:lstStyle>
            <a:lvl1pPr algn="l">
              <a:defRPr sz="22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マスタタイトルの書式設定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514833"/>
            <a:ext cx="9906000" cy="0"/>
          </a:xfrm>
          <a:prstGeom prst="line">
            <a:avLst/>
          </a:prstGeom>
          <a:ln w="28575">
            <a:solidFill>
              <a:srgbClr val="00A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logo2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8" y="85805"/>
            <a:ext cx="1002048" cy="328207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6495472"/>
            <a:ext cx="9906000" cy="362527"/>
          </a:xfrm>
          <a:prstGeom prst="rect">
            <a:avLst/>
          </a:prstGeom>
          <a:solidFill>
            <a:srgbClr val="00A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44707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3"/>
          </p:nvPr>
        </p:nvSpPr>
        <p:spPr>
          <a:xfrm>
            <a:off x="692445" y="1617663"/>
            <a:ext cx="8521110" cy="914400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HGP創英角ｺﾞｼｯｸUB"/>
                <a:ea typeface="HGP創英角ｺﾞｼｯｸUB"/>
                <a:cs typeface="HGP創英角ｺﾞｼｯｸUB"/>
              </a:defRPr>
            </a:lvl1pPr>
            <a:lvl2pPr>
              <a:defRPr sz="1800">
                <a:latin typeface="HGP創英角ｺﾞｼｯｸUB"/>
                <a:ea typeface="HGP創英角ｺﾞｼｯｸUB"/>
                <a:cs typeface="HGP創英角ｺﾞｼｯｸUB"/>
              </a:defRPr>
            </a:lvl2pPr>
            <a:lvl3pPr>
              <a:defRPr sz="1600">
                <a:latin typeface="HGP創英角ｺﾞｼｯｸUB"/>
                <a:ea typeface="HGP創英角ｺﾞｼｯｸUB"/>
                <a:cs typeface="HGP創英角ｺﾞｼｯｸUB"/>
              </a:defRPr>
            </a:lvl3pPr>
            <a:lvl4pPr>
              <a:defRPr sz="1600">
                <a:latin typeface="HGP創英角ｺﾞｼｯｸUB"/>
                <a:ea typeface="HGP創英角ｺﾞｼｯｸUB"/>
                <a:cs typeface="HGP創英角ｺﾞｼｯｸUB"/>
              </a:defRPr>
            </a:lvl4pPr>
            <a:lvl5pPr>
              <a:defRPr sz="1600">
                <a:latin typeface="HGP創英角ｺﾞｼｯｸUB"/>
                <a:ea typeface="HGP創英角ｺﾞｼｯｸUB"/>
                <a:cs typeface="HGP創英角ｺﾞｼｯｸUB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507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68" y="91889"/>
            <a:ext cx="8627268" cy="360362"/>
          </a:xfrm>
        </p:spPr>
        <p:txBody>
          <a:bodyPr/>
          <a:lstStyle>
            <a:lvl1pPr algn="l">
              <a:defRPr sz="14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514833"/>
            <a:ext cx="9906000" cy="0"/>
          </a:xfrm>
          <a:prstGeom prst="line">
            <a:avLst/>
          </a:prstGeom>
          <a:ln w="28575">
            <a:solidFill>
              <a:srgbClr val="00A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6495472"/>
            <a:ext cx="9906000" cy="362527"/>
          </a:xfrm>
          <a:prstGeom prst="rect">
            <a:avLst/>
          </a:prstGeom>
          <a:solidFill>
            <a:srgbClr val="00A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44707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9858" y="235448"/>
            <a:ext cx="9666284" cy="360362"/>
          </a:xfrm>
        </p:spPr>
        <p:txBody>
          <a:bodyPr/>
          <a:lstStyle>
            <a:lvl1pPr algn="ctr">
              <a:defRPr sz="14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1E83F-99FA-45C8-B9BE-C6A88F7F0EE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56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3230563"/>
            <a:ext cx="8420100" cy="396875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98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5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2959101"/>
            <a:ext cx="8420100" cy="39687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99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604964"/>
            <a:ext cx="8913681" cy="45243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A9B49C-3A30-4545-AEE3-5CCA608F56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7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1E83F-99FA-45C8-B9BE-C6A88F7F0EE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4" r:id="rId4"/>
    <p:sldLayoutId id="2147483661" r:id="rId5"/>
    <p:sldLayoutId id="2147483663" r:id="rId6"/>
    <p:sldLayoutId id="2147483662" r:id="rId7"/>
    <p:sldLayoutId id="2147483659" r:id="rId8"/>
    <p:sldLayoutId id="2147483660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b="0" kern="1200">
          <a:solidFill>
            <a:schemeClr val="tx1"/>
          </a:solidFill>
          <a:latin typeface="HGP創英角ｺﾞｼｯｸUB" pitchFamily="50" charset="-128"/>
          <a:ea typeface="HGP創英角ｺﾞｼｯｸUB" pitchFamily="50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6.emf"/><Relationship Id="rId7" Type="http://schemas.openxmlformats.org/officeDocument/2006/relationships/image" Target="../media/image3.emf"/><Relationship Id="rId8" Type="http://schemas.openxmlformats.org/officeDocument/2006/relationships/image" Target="../media/image4.emf"/><Relationship Id="rId9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>
          <a:xfrm>
            <a:off x="685221" y="3343839"/>
            <a:ext cx="8432776" cy="319845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600" b="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defRPr>
            </a:lvl1pPr>
          </a:lstStyle>
          <a:p>
            <a:pPr algn="ctr"/>
            <a:r>
              <a:rPr lang="en-US" altLang="ja-JP" sz="1200" b="1" i="0" baseline="0" dirty="0" smtClean="0">
                <a:solidFill>
                  <a:schemeClr val="bg1"/>
                </a:solidFill>
                <a:latin typeface="Arial" pitchFamily="34" charset="0"/>
              </a:rPr>
              <a:t>2013.12.30a2</a:t>
            </a:r>
            <a:r>
              <a:rPr lang="ja-JP" altLang="en-US" sz="1200" b="1" i="0" baseline="0" dirty="0" smtClean="0">
                <a:solidFill>
                  <a:schemeClr val="bg1"/>
                </a:solidFill>
                <a:latin typeface="Arial" pitchFamily="34" charset="0"/>
              </a:rPr>
              <a:t>　</a:t>
            </a:r>
            <a:r>
              <a:rPr lang="en-US" altLang="ja-JP" sz="1200" b="1" i="0" baseline="0" dirty="0" smtClean="0">
                <a:solidFill>
                  <a:schemeClr val="bg1"/>
                </a:solidFill>
                <a:latin typeface="Arial" pitchFamily="34" charset="0"/>
              </a:rPr>
              <a:t>Tomoya Koyanagi</a:t>
            </a:r>
            <a:endParaRPr lang="ja-JP" altLang="en-US" sz="1200" b="1" i="0" baseline="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698955" y="1978617"/>
            <a:ext cx="8420100" cy="321423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600" b="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defRPr>
            </a:lvl1pPr>
          </a:lstStyle>
          <a:p>
            <a:pPr algn="ctr"/>
            <a:r>
              <a:rPr lang="en-US" altLang="ja-JP" sz="1400" baseline="0" dirty="0" smtClean="0">
                <a:solidFill>
                  <a:schemeClr val="bg1"/>
                </a:solidFill>
              </a:rPr>
              <a:t>Pickles Framework</a:t>
            </a:r>
            <a:endParaRPr lang="ja-JP" altLang="en-US" sz="1400" baseline="0" dirty="0">
              <a:solidFill>
                <a:schemeClr val="bg1"/>
              </a:solidFill>
            </a:endParaRP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 of “Pickles Framework”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effectLst/>
              </a:rPr>
              <a:t>ウェブ制作の現場では、分業で仕事をすることが多くなりました。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4806" y="42619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ディレクター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8329086" y="2834732"/>
            <a:ext cx="1068779" cy="1387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078645" y="426198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HTML</a:t>
            </a:r>
          </a:p>
          <a:p>
            <a:pPr algn="ctr"/>
            <a:r>
              <a:rPr kumimoji="1" lang="ja-JP" altLang="en-US" dirty="0" smtClean="0"/>
              <a:t>ウェブページ</a:t>
            </a:r>
            <a:endParaRPr kumimoji="1" lang="ja-JP" altLang="en-US" dirty="0"/>
          </a:p>
        </p:txBody>
      </p:sp>
      <p:sp>
        <p:nvSpPr>
          <p:cNvPr id="17" name="右矢印 16"/>
          <p:cNvSpPr/>
          <p:nvPr/>
        </p:nvSpPr>
        <p:spPr>
          <a:xfrm>
            <a:off x="2096358" y="3371588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 descr="ぞうさん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1" y="2552092"/>
            <a:ext cx="1097801" cy="1709279"/>
          </a:xfrm>
          <a:prstGeom prst="rect">
            <a:avLst/>
          </a:prstGeom>
        </p:spPr>
      </p:pic>
      <p:pic>
        <p:nvPicPr>
          <p:cNvPr id="28" name="図 27" descr="ディレクター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2" y="3048306"/>
            <a:ext cx="1126408" cy="1226533"/>
          </a:xfrm>
          <a:prstGeom prst="rect">
            <a:avLst/>
          </a:prstGeom>
        </p:spPr>
      </p:pic>
      <p:pic>
        <p:nvPicPr>
          <p:cNvPr id="29" name="図 28" descr="メガネザル.e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86" y="2720085"/>
            <a:ext cx="750939" cy="1544788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493441" y="42619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デザイナー</a:t>
            </a:r>
            <a:endParaRPr kumimoji="1" lang="ja-JP" altLang="en-US" dirty="0"/>
          </a:p>
        </p:txBody>
      </p:sp>
      <p:sp>
        <p:nvSpPr>
          <p:cNvPr id="32" name="右矢印 31"/>
          <p:cNvSpPr/>
          <p:nvPr/>
        </p:nvSpPr>
        <p:spPr>
          <a:xfrm>
            <a:off x="3653997" y="3371588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628669" y="426198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マークアップエンジニア</a:t>
            </a:r>
            <a:endParaRPr kumimoji="1" lang="ja-JP" altLang="en-US" dirty="0"/>
          </a:p>
        </p:txBody>
      </p:sp>
      <p:sp>
        <p:nvSpPr>
          <p:cNvPr id="34" name="右矢印 33"/>
          <p:cNvSpPr/>
          <p:nvPr/>
        </p:nvSpPr>
        <p:spPr>
          <a:xfrm>
            <a:off x="7596033" y="3371588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/>
          <p:cNvSpPr/>
          <p:nvPr/>
        </p:nvSpPr>
        <p:spPr>
          <a:xfrm>
            <a:off x="311521" y="946551"/>
            <a:ext cx="2959526" cy="1186184"/>
          </a:xfrm>
          <a:prstGeom prst="wedgeRoundRectCallout">
            <a:avLst>
              <a:gd name="adj1" fmla="val 19329"/>
              <a:gd name="adj2" fmla="val 14128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ウェブサイトの設計図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ワイヤーフレーム、</a:t>
            </a:r>
            <a:r>
              <a:rPr lang="ja-JP" altLang="en-US" sz="1200" dirty="0" smtClean="0">
                <a:solidFill>
                  <a:schemeClr val="tx1"/>
                </a:solidFill>
              </a:rPr>
              <a:t>構成書、サイトマップ、ページリストなど</a:t>
            </a:r>
            <a:r>
              <a:rPr lang="en-US" altLang="ja-JP" sz="1200" dirty="0" smtClean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右矢印 39"/>
          <p:cNvSpPr/>
          <p:nvPr/>
        </p:nvSpPr>
        <p:spPr>
          <a:xfrm>
            <a:off x="5511189" y="3371588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 descr="こぞうさん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74" y="2995414"/>
            <a:ext cx="754173" cy="1286530"/>
          </a:xfrm>
          <a:prstGeom prst="rect">
            <a:avLst/>
          </a:prstGeom>
        </p:spPr>
      </p:pic>
      <p:pic>
        <p:nvPicPr>
          <p:cNvPr id="37" name="図 36" descr="こぞうさん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8" y="2995414"/>
            <a:ext cx="754173" cy="1286530"/>
          </a:xfrm>
          <a:prstGeom prst="rect">
            <a:avLst/>
          </a:prstGeom>
        </p:spPr>
      </p:pic>
      <p:pic>
        <p:nvPicPr>
          <p:cNvPr id="38" name="図 37" descr="こぞうさん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40" y="2995414"/>
            <a:ext cx="754173" cy="1286530"/>
          </a:xfrm>
          <a:prstGeom prst="rect">
            <a:avLst/>
          </a:prstGeom>
        </p:spPr>
      </p:pic>
      <p:sp>
        <p:nvSpPr>
          <p:cNvPr id="41" name="角丸四角形吹き出し 40"/>
          <p:cNvSpPr/>
          <p:nvPr/>
        </p:nvSpPr>
        <p:spPr>
          <a:xfrm>
            <a:off x="4720858" y="946551"/>
            <a:ext cx="3079329" cy="1186184"/>
          </a:xfrm>
          <a:prstGeom prst="wedgeRoundRectCallout">
            <a:avLst>
              <a:gd name="adj1" fmla="val -16284"/>
              <a:gd name="adj2" fmla="val 151389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コーディング設計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(HTML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のひな形、</a:t>
            </a:r>
            <a:r>
              <a:rPr lang="ja-JP" altLang="en-US" sz="1200" dirty="0" smtClean="0">
                <a:solidFill>
                  <a:schemeClr val="tx1"/>
                </a:solidFill>
              </a:rPr>
              <a:t>スタイルシート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、コーディングスキーマ、モジュール設計など</a:t>
            </a:r>
            <a:r>
              <a:rPr lang="en-US" altLang="ja-JP" sz="1200" dirty="0" smtClean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右矢印 41"/>
          <p:cNvSpPr/>
          <p:nvPr/>
        </p:nvSpPr>
        <p:spPr>
          <a:xfrm>
            <a:off x="7596033" y="2964211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/>
          <p:cNvSpPr/>
          <p:nvPr/>
        </p:nvSpPr>
        <p:spPr>
          <a:xfrm>
            <a:off x="7596033" y="3790946"/>
            <a:ext cx="587578" cy="36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吹き出し 43"/>
          <p:cNvSpPr/>
          <p:nvPr/>
        </p:nvSpPr>
        <p:spPr>
          <a:xfrm>
            <a:off x="2108789" y="4984369"/>
            <a:ext cx="2767821" cy="1186184"/>
          </a:xfrm>
          <a:prstGeom prst="wedgeRoundRectCallout">
            <a:avLst>
              <a:gd name="adj1" fmla="val 16416"/>
              <a:gd name="adj2" fmla="val -14962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デザイン・意匠設計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(PSD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、カラースキーム、マージン設計、デザインガイドラインなど</a:t>
            </a:r>
            <a:r>
              <a:rPr lang="en-US" altLang="ja-JP" sz="1200" dirty="0" smtClean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角丸四角形吹き出し 44"/>
          <p:cNvSpPr/>
          <p:nvPr/>
        </p:nvSpPr>
        <p:spPr>
          <a:xfrm>
            <a:off x="5823165" y="4984369"/>
            <a:ext cx="2767821" cy="1186184"/>
          </a:xfrm>
          <a:prstGeom prst="wedgeRoundRectCallout">
            <a:avLst>
              <a:gd name="adj1" fmla="val 22044"/>
              <a:gd name="adj2" fmla="val -11830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アウトプット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大量の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HTML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ファイル群！</a:t>
            </a:r>
            <a:r>
              <a:rPr lang="en-US" altLang="ja-JP" sz="1200" dirty="0" smtClean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82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ディレクターが設計したら</a:t>
            </a:r>
            <a:r>
              <a:rPr lang="ja-JP" altLang="en-US" dirty="0" smtClean="0"/>
              <a:t>、すぐにウェブページができてしまう！</a:t>
            </a:r>
            <a:r>
              <a:rPr lang="en-US" altLang="ja-JP" dirty="0" smtClean="0"/>
              <a:t>(</a:t>
            </a:r>
            <a:r>
              <a:rPr lang="ja-JP" altLang="en-US" dirty="0" smtClean="0"/>
              <a:t>ように、将来はなりたいと思います</a:t>
            </a:r>
            <a:r>
              <a:rPr lang="en-US" altLang="ja-JP" dirty="0" smtClean="0"/>
              <a:t>)</a:t>
            </a:r>
            <a:endParaRPr lang="ja-JP" altLang="en-US" dirty="0" smtClean="0">
              <a:effectLst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6518" y="32315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ディレクター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7949748" y="1804280"/>
            <a:ext cx="1252318" cy="1387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791077" y="323153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HTML</a:t>
            </a:r>
          </a:p>
          <a:p>
            <a:pPr algn="ctr"/>
            <a:r>
              <a:rPr kumimoji="1" lang="ja-JP" altLang="en-US" dirty="0" smtClean="0"/>
              <a:t>ウェブページ</a:t>
            </a:r>
            <a:endParaRPr kumimoji="1" lang="ja-JP" altLang="en-US" dirty="0"/>
          </a:p>
        </p:txBody>
      </p:sp>
      <p:sp>
        <p:nvSpPr>
          <p:cNvPr id="17" name="右矢印 16"/>
          <p:cNvSpPr/>
          <p:nvPr/>
        </p:nvSpPr>
        <p:spPr>
          <a:xfrm>
            <a:off x="2431849" y="2182788"/>
            <a:ext cx="5356357" cy="6833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 descr="ぞうさん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23" y="4025831"/>
            <a:ext cx="1174754" cy="1829096"/>
          </a:xfrm>
          <a:prstGeom prst="rect">
            <a:avLst/>
          </a:prstGeom>
        </p:spPr>
      </p:pic>
      <p:pic>
        <p:nvPicPr>
          <p:cNvPr id="28" name="図 27" descr="ディレクター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85" y="1698484"/>
            <a:ext cx="1419708" cy="1545904"/>
          </a:xfrm>
          <a:prstGeom prst="rect">
            <a:avLst/>
          </a:prstGeom>
        </p:spPr>
      </p:pic>
      <p:pic>
        <p:nvPicPr>
          <p:cNvPr id="29" name="図 28" descr="メガネザル.e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48" y="4157633"/>
            <a:ext cx="838426" cy="1724762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697147" y="58795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デザイナー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496958" y="58555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+mn-ea"/>
                <a:cs typeface="HGP創英角ｺﾞｼｯｸUB"/>
              </a:rPr>
              <a:t>マークアップ</a:t>
            </a:r>
            <a:endParaRPr lang="en-US" altLang="ja-JP" sz="1400" dirty="0" smtClean="0">
              <a:latin typeface="+mn-ea"/>
              <a:cs typeface="HGP創英角ｺﾞｼｯｸUB"/>
            </a:endParaRPr>
          </a:p>
          <a:p>
            <a:pPr algn="ctr"/>
            <a:r>
              <a:rPr lang="ja-JP" altLang="en-US" sz="1400" dirty="0" smtClean="0">
                <a:latin typeface="+mn-ea"/>
                <a:cs typeface="HGP創英角ｺﾞｼｯｸUB"/>
              </a:rPr>
              <a:t>エンジニア</a:t>
            </a:r>
            <a:endParaRPr kumimoji="1" lang="ja-JP" altLang="en-US" sz="1400" dirty="0">
              <a:latin typeface="+mn-ea"/>
              <a:cs typeface="HGP創英角ｺﾞｼｯｸUB"/>
            </a:endParaRPr>
          </a:p>
        </p:txBody>
      </p:sp>
      <p:sp>
        <p:nvSpPr>
          <p:cNvPr id="19" name="角丸四角形吹き出し 18"/>
          <p:cNvSpPr/>
          <p:nvPr/>
        </p:nvSpPr>
        <p:spPr>
          <a:xfrm>
            <a:off x="6278511" y="4624917"/>
            <a:ext cx="3199137" cy="1186184"/>
          </a:xfrm>
          <a:prstGeom prst="wedgeRoundRectCallout">
            <a:avLst>
              <a:gd name="adj1" fmla="val -61420"/>
              <a:gd name="adj2" fmla="val -13257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デザイナーがデザインした色やレイアウトの規則を、</a:t>
            </a:r>
            <a:r>
              <a:rPr lang="en-US" altLang="ja-JP" sz="1400" dirty="0" err="1" smtClean="0">
                <a:solidFill>
                  <a:schemeClr val="tx1"/>
                </a:solidFill>
              </a:rPr>
              <a:t>PxFW</a:t>
            </a:r>
            <a:r>
              <a:rPr lang="ja-JP" altLang="en-US" sz="1400" dirty="0" smtClean="0">
                <a:solidFill>
                  <a:schemeClr val="tx1"/>
                </a:solidFill>
              </a:rPr>
              <a:t>の編集ツールの</a:t>
            </a:r>
            <a:r>
              <a:rPr lang="en-US" altLang="ja-JP" sz="1400" dirty="0" smtClean="0">
                <a:solidFill>
                  <a:schemeClr val="tx1"/>
                </a:solidFill>
              </a:rPr>
              <a:t>UI</a:t>
            </a:r>
            <a:r>
              <a:rPr lang="ja-JP" altLang="en-US" sz="1400" dirty="0" smtClean="0">
                <a:solidFill>
                  <a:schemeClr val="tx1"/>
                </a:solidFill>
              </a:rPr>
              <a:t>に反映します！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右矢印 20"/>
          <p:cNvSpPr/>
          <p:nvPr/>
        </p:nvSpPr>
        <p:spPr>
          <a:xfrm>
            <a:off x="3893629" y="5025055"/>
            <a:ext cx="587578" cy="366633"/>
          </a:xfrm>
          <a:prstGeom prst="right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16200000">
            <a:off x="4970950" y="3550262"/>
            <a:ext cx="397983" cy="366633"/>
          </a:xfrm>
          <a:prstGeom prst="right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/>
          <p:cNvSpPr/>
          <p:nvPr/>
        </p:nvSpPr>
        <p:spPr>
          <a:xfrm>
            <a:off x="431340" y="4624917"/>
            <a:ext cx="2156737" cy="1186184"/>
          </a:xfrm>
          <a:prstGeom prst="wedgeRoundRectCallout">
            <a:avLst>
              <a:gd name="adj1" fmla="val 63483"/>
              <a:gd name="adj2" fmla="val -17297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デザインのルールと、部品になるイメージを作ります！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grpSp>
        <p:nvGrpSpPr>
          <p:cNvPr id="5" name="図形グループ 4"/>
          <p:cNvGrpSpPr/>
          <p:nvPr/>
        </p:nvGrpSpPr>
        <p:grpSpPr>
          <a:xfrm>
            <a:off x="4039224" y="1236805"/>
            <a:ext cx="1827552" cy="2213912"/>
            <a:chOff x="3630503" y="910606"/>
            <a:chExt cx="2096824" cy="2540111"/>
          </a:xfrm>
        </p:grpSpPr>
        <p:sp>
          <p:nvSpPr>
            <p:cNvPr id="4" name="角丸四角形 3"/>
            <p:cNvSpPr/>
            <p:nvPr/>
          </p:nvSpPr>
          <p:spPr>
            <a:xfrm>
              <a:off x="3630503" y="910606"/>
              <a:ext cx="2096824" cy="2540111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PxFW_Logo_白背景縦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462" y="1162220"/>
              <a:ext cx="1616906" cy="2036882"/>
            </a:xfrm>
            <a:prstGeom prst="rect">
              <a:avLst/>
            </a:prstGeom>
          </p:spPr>
        </p:pic>
      </p:grpSp>
      <p:sp>
        <p:nvSpPr>
          <p:cNvPr id="36" name="角丸四角形吹き出し 35"/>
          <p:cNvSpPr/>
          <p:nvPr/>
        </p:nvSpPr>
        <p:spPr>
          <a:xfrm>
            <a:off x="5719278" y="582543"/>
            <a:ext cx="3566323" cy="1118485"/>
          </a:xfrm>
          <a:prstGeom prst="wedgeRoundRectCallout">
            <a:avLst>
              <a:gd name="adj1" fmla="val -39773"/>
              <a:gd name="adj2" fmla="val 12216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err="1" smtClean="0">
                <a:solidFill>
                  <a:schemeClr val="tx1"/>
                </a:solidFill>
              </a:rPr>
              <a:t>PxFW</a:t>
            </a:r>
            <a:r>
              <a:rPr lang="ja-JP" altLang="en-US" sz="1400" dirty="0" smtClean="0">
                <a:solidFill>
                  <a:schemeClr val="tx1"/>
                </a:solidFill>
              </a:rPr>
              <a:t>を通じてウェブサイトを設計すると、そのままダイレクトにウェブページが作れる、そういうツールにしていきたいと思います。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2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営業のおおかみさん.emf"/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275" y="423774"/>
            <a:ext cx="2920578" cy="754352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“フレームワーク”と</a:t>
            </a:r>
            <a:r>
              <a:rPr lang="ja-JP" altLang="en-US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言うより、</a:t>
            </a:r>
            <a:r>
              <a:rPr lang="en-US" altLang="ja-JP" sz="4400" dirty="0">
                <a:solidFill>
                  <a:schemeClr val="tx1"/>
                </a:solidFill>
              </a:rPr>
              <a:t/>
            </a:r>
            <a:br>
              <a:rPr lang="en-US" altLang="ja-JP" sz="4400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“</a:t>
            </a:r>
            <a:r>
              <a:rPr lang="en-US" altLang="ja-JP" dirty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CMS”</a:t>
            </a:r>
            <a:r>
              <a:rPr lang="ja-JP" altLang="en-US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と呼んだ方が、</a:t>
            </a:r>
            <a:r>
              <a:rPr lang="en-US" altLang="ja-JP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/>
            </a:r>
            <a:br>
              <a:rPr lang="en-US" altLang="ja-JP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</a:br>
            <a:r>
              <a:rPr lang="ja-JP" altLang="en-US" dirty="0" smtClean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イメージが近いのかも</a:t>
            </a:r>
            <a:r>
              <a:rPr lang="ja-JP" altLang="en-US" dirty="0">
                <a:solidFill>
                  <a:srgbClr val="00A0E6"/>
                </a:solidFill>
                <a:latin typeface="HG創英角ｺﾞｼｯｸUB"/>
                <a:ea typeface="HG創英角ｺﾞｼｯｸUB"/>
              </a:rPr>
              <a:t>知れません。</a:t>
            </a:r>
            <a:endParaRPr lang="ja-JP" altLang="en-US" dirty="0" smtClean="0">
              <a:effectLst/>
            </a:endParaRPr>
          </a:p>
        </p:txBody>
      </p:sp>
      <p:pic>
        <p:nvPicPr>
          <p:cNvPr id="4" name="図 3" descr="PMばく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294" y="3065302"/>
            <a:ext cx="1032105" cy="2104773"/>
          </a:xfrm>
          <a:prstGeom prst="rect">
            <a:avLst/>
          </a:prstGeom>
        </p:spPr>
      </p:pic>
      <p:pic>
        <p:nvPicPr>
          <p:cNvPr id="5" name="図 4" descr="クライアント偉い人カバ.e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95" y="2899561"/>
            <a:ext cx="1185343" cy="2280546"/>
          </a:xfrm>
          <a:prstGeom prst="rect">
            <a:avLst/>
          </a:prstGeom>
        </p:spPr>
      </p:pic>
      <p:pic>
        <p:nvPicPr>
          <p:cNvPr id="7" name="図 6" descr="クライアント担当者ラッコ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77" y="3104009"/>
            <a:ext cx="1063654" cy="2140829"/>
          </a:xfrm>
          <a:prstGeom prst="rect">
            <a:avLst/>
          </a:prstGeom>
        </p:spPr>
      </p:pic>
      <p:pic>
        <p:nvPicPr>
          <p:cNvPr id="8" name="図 7" descr="こぞうさん.e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96" y="2966905"/>
            <a:ext cx="1072668" cy="1829846"/>
          </a:xfrm>
          <a:prstGeom prst="rect">
            <a:avLst/>
          </a:prstGeom>
        </p:spPr>
      </p:pic>
      <p:pic>
        <p:nvPicPr>
          <p:cNvPr id="9" name="図 8" descr="ぞうさん.em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625" y="2921772"/>
            <a:ext cx="1383652" cy="2154350"/>
          </a:xfrm>
          <a:prstGeom prst="rect">
            <a:avLst/>
          </a:prstGeom>
        </p:spPr>
      </p:pic>
      <p:pic>
        <p:nvPicPr>
          <p:cNvPr id="10" name="図 9" descr="ディレクター.em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16" y="2752898"/>
            <a:ext cx="1419708" cy="1545904"/>
          </a:xfrm>
          <a:prstGeom prst="rect">
            <a:avLst/>
          </a:prstGeom>
        </p:spPr>
      </p:pic>
      <p:pic>
        <p:nvPicPr>
          <p:cNvPr id="11" name="図 10" descr="メガネザル.em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96" y="3336284"/>
            <a:ext cx="946472" cy="1947028"/>
          </a:xfrm>
          <a:prstGeom prst="rect">
            <a:avLst/>
          </a:prstGeom>
        </p:spPr>
      </p:pic>
      <p:pic>
        <p:nvPicPr>
          <p:cNvPr id="12" name="図 11" descr="営業のおおかみさん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386" y="2962737"/>
            <a:ext cx="842811" cy="217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CMS</a:t>
            </a:r>
            <a:r>
              <a:rPr kumimoji="1" lang="ja-JP" altLang="en-US" dirty="0" smtClean="0"/>
              <a:t>といえば、例えばこういうの。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49400" y="2628900"/>
            <a:ext cx="132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WordPress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70200" y="4394200"/>
            <a:ext cx="155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MovableType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26000" y="1866900"/>
            <a:ext cx="101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NOREN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1200" y="3263900"/>
            <a:ext cx="127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Adobe CQ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08700" y="4419600"/>
            <a:ext cx="150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WebRelease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743700" y="1905000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TeamSite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73600" y="5397500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SiteCore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50100" y="5384800"/>
            <a:ext cx="138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SDL </a:t>
            </a:r>
            <a:r>
              <a:rPr lang="en-US" altLang="ja-JP" dirty="0" err="1" smtClean="0"/>
              <a:t>Tridion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931" y="5279667"/>
            <a:ext cx="62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048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CMS</a:t>
            </a:r>
            <a:r>
              <a:rPr kumimoji="1" lang="ja-JP" altLang="en-US" dirty="0" smtClean="0"/>
              <a:t>の多くは「帯に短し襷に長し」、なかなか手軽に使えません。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90742" y="1828800"/>
            <a:ext cx="756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セットアップが大変。データベース・サーバーがないと動かない。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r>
              <a:rPr lang="ja-JP" altLang="en-US" dirty="0" smtClean="0"/>
              <a:t>編集の手段が制限される。</a:t>
            </a:r>
            <a:r>
              <a:rPr lang="en-US" altLang="ja-JP" dirty="0" smtClean="0"/>
              <a:t>WISIWIG</a:t>
            </a:r>
            <a:r>
              <a:rPr lang="ja-JP" altLang="en-US" dirty="0" smtClean="0"/>
              <a:t>などウェブアプリ上の管理画面でしか編集できない。</a:t>
            </a:r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lang="ja-JP" altLang="en-US" dirty="0" smtClean="0"/>
              <a:t>編集したデータはデータベースに入ってしまうので、あとから加工するのが困難。</a:t>
            </a:r>
            <a:endParaRPr lang="en-US" altLang="ja-JP" dirty="0"/>
          </a:p>
          <a:p>
            <a:pPr marL="285750" indent="-285750">
              <a:buFont typeface="Arial"/>
              <a:buChar char="•"/>
            </a:pP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有料の</a:t>
            </a:r>
            <a:r>
              <a:rPr kumimoji="1" lang="en-US" altLang="ja-JP" dirty="0" smtClean="0"/>
              <a:t>CMS</a:t>
            </a:r>
            <a:r>
              <a:rPr kumimoji="1" lang="ja-JP" altLang="en-US" dirty="0" smtClean="0"/>
              <a:t>は、データ連携などマーケティング機能の統合がトレンド。高機能すぎて使いにくい。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高価すぎる。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1798" y="785643"/>
            <a:ext cx="880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</a:rPr>
              <a:t>こんなにたくさんある便利な</a:t>
            </a:r>
            <a:r>
              <a:rPr kumimoji="1" lang="en-US" altLang="ja-JP" sz="2800" dirty="0" smtClean="0">
                <a:solidFill>
                  <a:srgbClr val="00A0E6"/>
                </a:solidFill>
              </a:rPr>
              <a:t>CMS</a:t>
            </a:r>
            <a:r>
              <a:rPr kumimoji="1" lang="ja-JP" altLang="en-US" sz="2800" dirty="0" smtClean="0">
                <a:solidFill>
                  <a:srgbClr val="00A0E6"/>
                </a:solidFill>
              </a:rPr>
              <a:t>たち。</a:t>
            </a:r>
            <a:endParaRPr kumimoji="1" lang="en-US" altLang="ja-JP" sz="2800" dirty="0" smtClean="0">
              <a:solidFill>
                <a:srgbClr val="00A0E6"/>
              </a:solidFill>
            </a:endParaRPr>
          </a:p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</a:rPr>
              <a:t>静的なウェブ制作の仕事にも使えばいいじゃないか！</a:t>
            </a:r>
            <a:endParaRPr kumimoji="1" lang="ja-JP" altLang="en-US" sz="2800" dirty="0">
              <a:solidFill>
                <a:srgbClr val="00A0E6"/>
              </a:solidFill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567641" y="5343819"/>
            <a:ext cx="8770719" cy="754844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2"/>
                </a:solidFill>
              </a:rPr>
              <a:t>「帯に短し襷に長し」</a:t>
            </a:r>
          </a:p>
          <a:p>
            <a:pPr algn="ctr"/>
            <a:r>
              <a:rPr lang="ja-JP" altLang="en-US" dirty="0">
                <a:solidFill>
                  <a:schemeClr val="tx2"/>
                </a:solidFill>
              </a:rPr>
              <a:t>静的なウェブサイトの制作には、なかなかマッチしません。</a:t>
            </a:r>
          </a:p>
        </p:txBody>
      </p:sp>
    </p:spTree>
    <p:extLst>
      <p:ext uri="{BB962C8B-B14F-4D97-AF65-F5344CB8AC3E}">
        <p14:creationId xmlns:p14="http://schemas.microsoft.com/office/powerpoint/2010/main" val="201364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ウェブサイトの設計ツール</a:t>
            </a:r>
            <a:r>
              <a:rPr kumimoji="1" lang="ja-JP" altLang="en-US" dirty="0" smtClean="0"/>
              <a:t>といえば、例えばこういうの。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49400" y="2628900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CACOO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7641" y="5343819"/>
            <a:ext cx="8770719" cy="754844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2"/>
                </a:solidFill>
              </a:rPr>
              <a:t>ウェブ・デザインツールから、</a:t>
            </a:r>
            <a:r>
              <a:rPr kumimoji="1" lang="en-US" altLang="ja-JP" dirty="0" smtClean="0">
                <a:solidFill>
                  <a:schemeClr val="tx2"/>
                </a:solidFill>
              </a:rPr>
              <a:t>HTML</a:t>
            </a:r>
            <a:r>
              <a:rPr kumimoji="1" lang="ja-JP" altLang="en-US" dirty="0" smtClean="0">
                <a:solidFill>
                  <a:schemeClr val="tx2"/>
                </a:solidFill>
              </a:rPr>
              <a:t>ファイルに書き出す機能はないようです。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9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effectLst/>
              </a:rPr>
              <a:t>Pickles Framework </a:t>
            </a:r>
            <a:r>
              <a:rPr lang="ja-JP" altLang="en-US" dirty="0" smtClean="0">
                <a:effectLst/>
              </a:rPr>
              <a:t>とは何ですか？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347171" y="254485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rgbClr val="00A0E6"/>
                </a:solidFill>
                <a:latin typeface="+mn-ea"/>
              </a:rPr>
              <a:t>Pickles Framework </a:t>
            </a:r>
            <a:r>
              <a:rPr lang="ja-JP" altLang="en-US" sz="2800" dirty="0" smtClean="0">
                <a:solidFill>
                  <a:srgbClr val="00A0E6"/>
                </a:solidFill>
                <a:latin typeface="+mn-ea"/>
              </a:rPr>
              <a:t>とは、、、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81400" y="3313805"/>
            <a:ext cx="6096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“CMS”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や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”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ウェブ設計ツール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”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からのイイトコドリ。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大型のウェブ制作プロセスを円滑にするフレームワークです。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752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実際に、触ってみましょう。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78894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Pickles Framework </a:t>
            </a:r>
            <a:r>
              <a:rPr kumimoji="1" lang="ja-JP" altLang="en-US" dirty="0" smtClean="0"/>
              <a:t>は、ローカルに立てたサーバーで簡単に動かせます。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51927" y="4642019"/>
            <a:ext cx="246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smtClean="0"/>
              <a:t>XAMPP </a:t>
            </a:r>
            <a:r>
              <a:rPr kumimoji="1" lang="en-US" altLang="ja-JP" dirty="0" smtClean="0"/>
              <a:t>(on Windows)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9979" y="564194"/>
            <a:ext cx="4346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Windows 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なら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“XAMPP”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kumimoji="1" lang="en-US" altLang="ja-JP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MacOSX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なら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“MAMP”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がオススメです。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599706"/>
            <a:ext cx="3251200" cy="3251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14" y="1785261"/>
            <a:ext cx="2880090" cy="288009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115437" y="4642019"/>
            <a:ext cx="234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smtClean="0"/>
              <a:t>MAMP </a:t>
            </a:r>
            <a:r>
              <a:rPr kumimoji="1" lang="en-US" altLang="ja-JP" dirty="0" smtClean="0"/>
              <a:t>(on </a:t>
            </a:r>
            <a:r>
              <a:rPr kumimoji="1" lang="en-US" altLang="ja-JP" dirty="0" err="1" smtClean="0"/>
              <a:t>MacOSX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2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17" y="811319"/>
            <a:ext cx="6421366" cy="5235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まずは、ソースコードをダウンロードします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47433" y="5936042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http://</a:t>
            </a:r>
            <a:r>
              <a:rPr kumimoji="1" lang="en-US" altLang="ja-JP" dirty="0" err="1" smtClean="0"/>
              <a:t>pickles.pxt.jp</a:t>
            </a:r>
            <a:r>
              <a:rPr kumimoji="1" lang="en-US" altLang="ja-JP" dirty="0" smtClean="0"/>
              <a:t>/download/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97370" y="564194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の公式サイトでお待ちしています。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814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Pickles Framework </a:t>
            </a:r>
            <a:r>
              <a:rPr kumimoji="1" lang="ja-JP" altLang="en-US" dirty="0" smtClean="0"/>
              <a:t>とは何ですか？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7668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ダウンロードした</a:t>
            </a:r>
            <a:r>
              <a:rPr kumimoji="1" lang="en-US" altLang="ja-JP" dirty="0" smtClean="0"/>
              <a:t>ZIP</a:t>
            </a:r>
            <a:r>
              <a:rPr kumimoji="1" lang="ja-JP" altLang="en-US" dirty="0" smtClean="0"/>
              <a:t>ファイルを解凍します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8377" y="564194"/>
            <a:ext cx="4769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ただの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ZIP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ファイルです。お好きなアーカイブツールを使ってください。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90" y="1132589"/>
            <a:ext cx="7290420" cy="4580122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4578722" y="3029229"/>
            <a:ext cx="990308" cy="5359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51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ファイルをウェブサーバーにアップロードします。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8428" y="564194"/>
            <a:ext cx="3429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PHP5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が動作するサーバーなら、だいたい動きます。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7" y="1129596"/>
            <a:ext cx="7299946" cy="45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8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これだけで、セットアップは完了です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906" y="6595952"/>
            <a:ext cx="42883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</a:t>
            </a:r>
            <a:r>
              <a:rPr kumimoji="1" lang="ja-JP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サーバーの種類や設定によって、パーミッションの設定が必要になる場合があります。</a:t>
            </a:r>
            <a:endParaRPr kumimoji="1" lang="ja-JP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54" y="819945"/>
            <a:ext cx="7574864" cy="56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885770" y="254485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たった、これだけです。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94361" y="3313805"/>
            <a:ext cx="6917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特殊なコマンドを覚える必要はありません。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データベース・サーバーを用意する必要もありません。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XAMPP 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や</a:t>
            </a: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MAMP 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を使って、あなたのパソコン上でも簡単に動かせます。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10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ウェブページを作ってみます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ja-JP" altLang="en-US" dirty="0" smtClean="0"/>
              <a:t>サイトマップを編集します</a:t>
            </a:r>
            <a:endParaRPr kumimoji="1" lang="en-US" altLang="ja-JP" dirty="0" smtClean="0"/>
          </a:p>
          <a:p>
            <a:pPr>
              <a:buFont typeface="+mj-lt"/>
              <a:buAutoNum type="arabicPeriod"/>
            </a:pPr>
            <a:r>
              <a:rPr lang="ja-JP" altLang="en-US" dirty="0" smtClean="0"/>
              <a:t>テーマを編集します</a:t>
            </a:r>
            <a:endParaRPr lang="en-US" altLang="ja-JP" dirty="0" smtClean="0"/>
          </a:p>
          <a:p>
            <a:pPr>
              <a:buFont typeface="+mj-lt"/>
              <a:buAutoNum type="arabicPeriod"/>
            </a:pPr>
            <a:r>
              <a:rPr kumimoji="1" lang="ja-JP" altLang="en-US" dirty="0" smtClean="0"/>
              <a:t>コンテンツを編集します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323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ウェブサイトを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つの概念に分解して捉えます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H="1">
            <a:off x="2365090" y="1770934"/>
            <a:ext cx="3227242" cy="126994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 flipV="1">
            <a:off x="2400042" y="3099135"/>
            <a:ext cx="2178680" cy="21670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4683578" y="1770934"/>
            <a:ext cx="932056" cy="348361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/>
          <p:cNvSpPr/>
          <p:nvPr/>
        </p:nvSpPr>
        <p:spPr>
          <a:xfrm>
            <a:off x="1293227" y="1887443"/>
            <a:ext cx="2190369" cy="2190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サイトマップ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3530160" y="4112758"/>
            <a:ext cx="2190369" cy="2190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コンテンツ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4497166" y="675751"/>
            <a:ext cx="2190369" cy="2190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テーマ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739021" y="3150691"/>
            <a:ext cx="7534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サイト全体のページの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一覧を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行で表現する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CSV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形式のファイル。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パンくずのツリー構造、ページタイトルなどを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管理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します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04133" y="1892395"/>
            <a:ext cx="422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ヘッダー</a:t>
            </a: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、フッター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ローカル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ナビゲーション</a:t>
            </a: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など、サイト全体を通して共通の規則にしたがって生成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される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べき部品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一括制御します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コンテンツ</a:t>
            </a: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領域以外の</a:t>
            </a:r>
            <a:r>
              <a:rPr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ソースを自動的に生成します。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153875" y="5367076"/>
            <a:ext cx="3775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ページ要素のうち、内容部分だけを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取り出したもの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一般的な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の知識があれば、直接編集できます。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016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まずはじめに、サイトマップ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ページリスト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を作ります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4CB1E83F-99FA-45C8-B9BE-C6A88F7F0EED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" t="-1577" r="44879" b="40923"/>
          <a:stretch/>
        </p:blipFill>
        <p:spPr>
          <a:xfrm>
            <a:off x="716512" y="503230"/>
            <a:ext cx="9189488" cy="637091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450028" y="564194"/>
            <a:ext cx="3005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エクセル形式で誰でも簡単に編集できます。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791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サイトマップ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ページリスト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をインポートします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4CB1E83F-99FA-45C8-B9BE-C6A88F7F0EED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7707" b="12216"/>
          <a:stretch/>
        </p:blipFill>
        <p:spPr>
          <a:xfrm>
            <a:off x="0" y="862165"/>
            <a:ext cx="7731864" cy="599583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674178" y="564194"/>
            <a:ext cx="4557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作った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エクセルファイル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を、専用の管理画面にドラッグしましょう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kumimoji="1"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ja-JP" sz="11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</a:t>
            </a:r>
            <a:r>
              <a:rPr lang="ja-JP" altLang="en-US" sz="11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この手順には、</a:t>
            </a:r>
            <a:r>
              <a:rPr lang="en-US" altLang="ja-JP" sz="11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sitemapExcel</a:t>
            </a:r>
            <a:r>
              <a:rPr lang="ja-JP" altLang="en-US" sz="11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プラグインが必要です。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33" y="1968999"/>
            <a:ext cx="4011157" cy="3465335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577932">
            <a:off x="4484852" y="3939109"/>
            <a:ext cx="2439122" cy="2939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75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サイトマップの構造が、画面に反映されます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1787" b="28956"/>
          <a:stretch/>
        </p:blipFill>
        <p:spPr>
          <a:xfrm>
            <a:off x="0" y="1130135"/>
            <a:ext cx="9477901" cy="5727865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2494422" y="2120460"/>
            <a:ext cx="5789219" cy="48059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151567" y="2656399"/>
            <a:ext cx="2050514" cy="40510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33114" y="564194"/>
            <a:ext cx="4839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エクセルの内容の通りに、ナビゲーション構造が自動的に生成されます。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もちろん、リンクをクリックして遷移することも可能！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34953" y="3048159"/>
            <a:ext cx="2108775" cy="3495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75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54" y="734007"/>
            <a:ext cx="3838171" cy="28801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242" y="1246645"/>
            <a:ext cx="3828815" cy="28731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1" y="943721"/>
            <a:ext cx="4698647" cy="352584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テーマを</a:t>
            </a:r>
            <a:r>
              <a:rPr lang="ja-JP" altLang="en-US" dirty="0" smtClean="0"/>
              <a:t>編集</a:t>
            </a:r>
            <a:r>
              <a:rPr kumimoji="1" lang="ja-JP" altLang="en-US" dirty="0" smtClean="0"/>
              <a:t>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695" y="1724330"/>
            <a:ext cx="4776280" cy="358410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653" y="3646835"/>
            <a:ext cx="3926283" cy="29462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53" y="3005927"/>
            <a:ext cx="5040226" cy="3782167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533118" y="564194"/>
            <a:ext cx="4839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テーマを選んで、あなたに合ったデザインに変更しましょう。</a:t>
            </a:r>
            <a:endParaRPr kumimoji="1"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テンプレートを編集すれば、好みのデザインに変更することもできます。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53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160695" y="2551837"/>
            <a:ext cx="71418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00A0E6"/>
                </a:solidFill>
              </a:rPr>
              <a:t>Pickles Framework </a:t>
            </a:r>
            <a:r>
              <a:rPr lang="ja-JP" altLang="en-US" sz="2000" dirty="0">
                <a:solidFill>
                  <a:srgbClr val="00A0E6"/>
                </a:solidFill>
              </a:rPr>
              <a:t>は</a:t>
            </a:r>
            <a:r>
              <a:rPr lang="ja-JP" altLang="en-US" sz="2000" dirty="0" smtClean="0">
                <a:solidFill>
                  <a:srgbClr val="00A0E6"/>
                </a:solidFill>
              </a:rPr>
              <a:t>、</a:t>
            </a:r>
            <a:r>
              <a:rPr lang="en-US" altLang="ja-JP" sz="2000" dirty="0" smtClean="0">
                <a:solidFill>
                  <a:srgbClr val="00A0E6"/>
                </a:solidFill>
              </a:rPr>
              <a:t/>
            </a:r>
            <a:br>
              <a:rPr lang="en-US" altLang="ja-JP" sz="2000" dirty="0" smtClean="0">
                <a:solidFill>
                  <a:srgbClr val="00A0E6"/>
                </a:solidFill>
              </a:rPr>
            </a:br>
            <a:r>
              <a:rPr lang="ja-JP" altLang="en-US" sz="2000" dirty="0" smtClean="0">
                <a:solidFill>
                  <a:srgbClr val="00A0E6"/>
                </a:solidFill>
              </a:rPr>
              <a:t>静的</a:t>
            </a:r>
            <a:r>
              <a:rPr lang="ja-JP" altLang="en-US" sz="2000" dirty="0">
                <a:solidFill>
                  <a:srgbClr val="00A0E6"/>
                </a:solidFill>
              </a:rPr>
              <a:t>で大きなウェブサイトを効率よく構築</a:t>
            </a:r>
            <a:r>
              <a:rPr lang="ja-JP" altLang="en-US" sz="2000" dirty="0" smtClean="0">
                <a:solidFill>
                  <a:srgbClr val="00A0E6"/>
                </a:solidFill>
              </a:rPr>
              <a:t>できる</a:t>
            </a:r>
            <a:r>
              <a:rPr lang="en-US" altLang="ja-JP" sz="2000" dirty="0">
                <a:solidFill>
                  <a:srgbClr val="00A0E6"/>
                </a:solidFill>
              </a:rPr>
              <a:t/>
            </a:r>
            <a:br>
              <a:rPr lang="en-US" altLang="ja-JP" sz="2000" dirty="0">
                <a:solidFill>
                  <a:srgbClr val="00A0E6"/>
                </a:solidFill>
              </a:rPr>
            </a:br>
            <a:r>
              <a:rPr lang="ja-JP" altLang="en-US" sz="2000" dirty="0" smtClean="0">
                <a:solidFill>
                  <a:srgbClr val="00A0E6"/>
                </a:solidFill>
              </a:rPr>
              <a:t>オープンソース</a:t>
            </a:r>
            <a:r>
              <a:rPr lang="ja-JP" altLang="en-US" sz="2000" dirty="0">
                <a:solidFill>
                  <a:srgbClr val="00A0E6"/>
                </a:solidFill>
              </a:rPr>
              <a:t>のフレームワークです</a:t>
            </a:r>
            <a:r>
              <a:rPr lang="ja-JP" altLang="en-US" sz="2000" dirty="0" smtClean="0">
                <a:solidFill>
                  <a:srgbClr val="00A0E6"/>
                </a:solidFill>
              </a:rPr>
              <a:t>。</a:t>
            </a:r>
            <a:endParaRPr lang="en-US" altLang="ja-JP" sz="2000" dirty="0" smtClean="0">
              <a:solidFill>
                <a:srgbClr val="00A0E6"/>
              </a:solidFill>
            </a:endParaRPr>
          </a:p>
          <a:p>
            <a:endParaRPr lang="ja-JP" altLang="en-US" dirty="0"/>
          </a:p>
          <a:p>
            <a:r>
              <a:rPr lang="ja-JP" altLang="en-US" dirty="0"/>
              <a:t>データベース不要、</a:t>
            </a:r>
            <a:r>
              <a:rPr lang="en-US" altLang="ja-JP" dirty="0"/>
              <a:t>PHP5</a:t>
            </a:r>
            <a:r>
              <a:rPr lang="ja-JP" altLang="en-US" dirty="0"/>
              <a:t>が動くサーバーに手軽に導入でき</a:t>
            </a:r>
            <a:r>
              <a:rPr lang="ja-JP" altLang="en-US" dirty="0" smtClean="0"/>
              <a:t>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プロトタイプ</a:t>
            </a:r>
            <a:r>
              <a:rPr lang="ja-JP" altLang="en-US" dirty="0"/>
              <a:t>制作を中心に進めるよう</a:t>
            </a:r>
            <a:r>
              <a:rPr lang="ja-JP" altLang="en-US" dirty="0" smtClean="0"/>
              <a:t>な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柔軟</a:t>
            </a:r>
            <a:r>
              <a:rPr lang="ja-JP" altLang="en-US" dirty="0"/>
              <a:t>な制作スタイルを実現します。</a:t>
            </a:r>
          </a:p>
        </p:txBody>
      </p:sp>
      <p:pic>
        <p:nvPicPr>
          <p:cNvPr id="7" name="図 6" descr="ぞうさん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37" y="3444886"/>
            <a:ext cx="1383652" cy="21543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242811" y="50797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A0E6"/>
                </a:solidFill>
              </a:rPr>
              <a:t>http://</a:t>
            </a:r>
            <a:r>
              <a:rPr kumimoji="1" lang="en-US" altLang="ja-JP" dirty="0" err="1" smtClean="0">
                <a:solidFill>
                  <a:srgbClr val="00A0E6"/>
                </a:solidFill>
              </a:rPr>
              <a:t>pickles.pxt.jp</a:t>
            </a:r>
            <a:r>
              <a:rPr kumimoji="1" lang="en-US" altLang="ja-JP" dirty="0" smtClean="0">
                <a:solidFill>
                  <a:srgbClr val="00A0E6"/>
                </a:solidFill>
              </a:rPr>
              <a:t>/</a:t>
            </a:r>
            <a:endParaRPr kumimoji="1" lang="ja-JP" altLang="en-US" dirty="0">
              <a:solidFill>
                <a:srgbClr val="00A0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4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コンテンツを制作します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88" y="1164686"/>
            <a:ext cx="7913624" cy="528990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686734" y="564194"/>
            <a:ext cx="6532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コンテンツは、ウェブページの内容の部分。普通の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で編集します。</a:t>
            </a:r>
            <a:endParaRPr kumimoji="1"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ただし、編集が必要なのは、コンテンツの部分だけ。ヘッダーやフッターを書く必要はありません。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727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コンテンツを制作します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0" y="1083535"/>
            <a:ext cx="3938922" cy="29557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26" y="2003954"/>
            <a:ext cx="4277361" cy="320971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58" y="2854469"/>
            <a:ext cx="5176378" cy="388433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686740" y="564194"/>
            <a:ext cx="6532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作ったコンテンツをサーバーにアップすれば、テーマの中に入れられてウェブページが完成です。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同じように、ほかのページもどんどん作っていきましょう。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16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ウェブページをパブリッシュします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作成したままのウェブページは、そのまま公開することもできますが、</a:t>
            </a:r>
            <a:r>
              <a:rPr lang="en-US" altLang="ja-JP" dirty="0" smtClean="0"/>
              <a:t>PHP</a:t>
            </a:r>
            <a:r>
              <a:rPr lang="ja-JP" altLang="en-US" dirty="0" smtClean="0"/>
              <a:t>の動的なままでは都合がよくない場合も多いでしょう。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スタティックな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をパブリッシュすれば、どんなウェブサーバーでも公開することができるようになります。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6344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パブリッシュ画面を開きます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2439" b="22429"/>
          <a:stretch/>
        </p:blipFill>
        <p:spPr>
          <a:xfrm>
            <a:off x="-1" y="1188390"/>
            <a:ext cx="8528411" cy="566961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545682" y="564194"/>
            <a:ext cx="6814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操作は簡単。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URL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 </a:t>
            </a:r>
            <a:r>
              <a:rPr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?PX=publish 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をつけると表示される管理画面から、ボタンをクリックするだけです。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84689" y="1677726"/>
            <a:ext cx="1897888" cy="40778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506072" y="5336102"/>
            <a:ext cx="2317313" cy="8039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 descr="スクリーンショット-2013-12-30-17.10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39" y="1440714"/>
            <a:ext cx="4888621" cy="36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0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スタティックな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ファイルが生成されます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10422" y="564194"/>
            <a:ext cx="6885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テーマとコンテンツが合成され、完成された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を生成します。</a:t>
            </a:r>
            <a:endParaRPr lang="en-US" altLang="ja-JP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これなら、特別な設定や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PHP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が動作する必要もなく、どんなウェブサーバーでも公開することができます。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046"/>
            <a:ext cx="5603982" cy="36131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475" y="1134121"/>
            <a:ext cx="4007838" cy="348587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289" y="3057155"/>
            <a:ext cx="4262812" cy="37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1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3424382" y="254485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これで完成です！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89177" y="3313805"/>
            <a:ext cx="7327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あとは、このようにして生成された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を、公開サーバーに設置するだけ。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887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988096" y="254485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ぜひ一度、さわってみてください。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75125" y="3313805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きっと、ウェブ制作がスムーズになります。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制作に携わるチームのみんなが、納得できるワークフローに変わります。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そうすることで、これまでのウェブ制作のお仕事を、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より創造的で、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より充実した時間に変えることができると思います。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072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ありがとうございました！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～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のダウンロードについて～</a:t>
            </a:r>
            <a:endParaRPr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ja-JP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は、オープンソースのフレームワークとして、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上で有志により開発されています</a:t>
            </a: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lang="en-US" altLang="ja-JP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より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詳しい情報は、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の公式サイトをご覧ください。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http://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pickles.pxt.jp</a:t>
            </a:r>
            <a: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</a:p>
          <a:p>
            <a:pPr marL="285750" indent="-285750">
              <a:buFont typeface="Arial"/>
              <a:buChar char="•"/>
            </a:pP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ご要望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やバグなどにお気づきの方は、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Issue 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に投稿してお知らせください</a:t>
            </a: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。みなさん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のご協力をお願いします</a:t>
            </a: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！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https://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github.com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/tomk79/PxFW-1.x/issues</a:t>
            </a:r>
            <a:endParaRPr lang="en-US" altLang="ja-JP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kumimoji="1" lang="en-US" altLang="ja-JP" sz="1400" dirty="0" smtClean="0"/>
          </a:p>
          <a:p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2724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Pickles Framework</a:t>
            </a:r>
            <a:r>
              <a:rPr lang="ja-JP" altLang="en-US" dirty="0" smtClean="0"/>
              <a:t> は、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ウェブ</a:t>
            </a:r>
            <a:r>
              <a:rPr lang="ja-JP" altLang="en-US" dirty="0"/>
              <a:t>制作のプロのための、</a:t>
            </a:r>
            <a:br>
              <a:rPr lang="ja-JP" altLang="en-US" dirty="0"/>
            </a:br>
            <a:r>
              <a:rPr lang="ja-JP" altLang="en-US" dirty="0"/>
              <a:t>ウェブ制作ツールです。</a:t>
            </a:r>
          </a:p>
        </p:txBody>
      </p:sp>
    </p:spTree>
    <p:extLst>
      <p:ext uri="{BB962C8B-B14F-4D97-AF65-F5344CB8AC3E}">
        <p14:creationId xmlns:p14="http://schemas.microsoft.com/office/powerpoint/2010/main" val="112618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ただし、ウェブエンジニアのためだけの</a:t>
            </a:r>
            <a:br>
              <a:rPr lang="ja-JP" altLang="en-US" dirty="0"/>
            </a:br>
            <a:r>
              <a:rPr lang="ja-JP" altLang="en-US" dirty="0"/>
              <a:t>ツールではありません。</a:t>
            </a:r>
          </a:p>
        </p:txBody>
      </p:sp>
    </p:spTree>
    <p:extLst>
      <p:ext uri="{BB962C8B-B14F-4D97-AF65-F5344CB8AC3E}">
        <p14:creationId xmlns:p14="http://schemas.microsoft.com/office/powerpoint/2010/main" val="179565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kumimoji="1" lang="ja-JP" altLang="en-US" sz="2800" kern="1200" dirty="0" smtClean="0">
                <a:solidFill>
                  <a:srgbClr val="00A0E6"/>
                </a:solidFill>
                <a:effectLst/>
                <a:latin typeface="HG創英角ｺﾞｼｯｸUB"/>
                <a:ea typeface="HG創英角ｺﾞｼｯｸUB"/>
                <a:cs typeface="+mn-cs"/>
              </a:rPr>
              <a:t>プロのウェブ制作の現場に携わる、</a:t>
            </a:r>
            <a:r>
              <a:rPr kumimoji="1" lang="en-US" altLang="ja-JP" sz="4400" kern="1200" dirty="0" smtClean="0">
                <a:solidFill>
                  <a:schemeClr val="tx1"/>
                </a:solidFill>
                <a:effectLst/>
                <a:latin typeface="HGP創英角ｺﾞｼｯｸUB" pitchFamily="50" charset="-128"/>
                <a:ea typeface="HGP創英角ｺﾞｼｯｸUB" pitchFamily="50" charset="-128"/>
                <a:cs typeface="+mj-cs"/>
              </a:rPr>
              <a:t/>
            </a:r>
            <a:br>
              <a:rPr kumimoji="1" lang="en-US" altLang="ja-JP" sz="4400" kern="1200" dirty="0" smtClean="0">
                <a:solidFill>
                  <a:schemeClr val="tx1"/>
                </a:solidFill>
                <a:effectLst/>
                <a:latin typeface="HGP創英角ｺﾞｼｯｸUB" pitchFamily="50" charset="-128"/>
                <a:ea typeface="HGP創英角ｺﾞｼｯｸUB" pitchFamily="50" charset="-128"/>
                <a:cs typeface="+mj-cs"/>
              </a:rPr>
            </a:br>
            <a:r>
              <a:rPr kumimoji="1" lang="ja-JP" altLang="en-US" sz="2800" kern="1200" dirty="0" smtClean="0">
                <a:solidFill>
                  <a:srgbClr val="00A0E6"/>
                </a:solidFill>
                <a:effectLst/>
                <a:latin typeface="HG創英角ｺﾞｼｯｸUB"/>
                <a:ea typeface="HG創英角ｺﾞｼｯｸUB"/>
                <a:cs typeface="+mn-cs"/>
              </a:rPr>
              <a:t>チームのためのツールです。</a:t>
            </a:r>
            <a:endParaRPr lang="ja-JP" alt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378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effectLst/>
              </a:rPr>
              <a:t>どういう仕事が得意なの？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269949" y="254485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rgbClr val="00A0E6"/>
                </a:solidFill>
                <a:latin typeface="+mn-ea"/>
              </a:rPr>
              <a:t>“</a:t>
            </a:r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静的で大きなウェブサイト</a:t>
            </a:r>
            <a:r>
              <a:rPr kumimoji="1" lang="en-US" altLang="ja-JP" sz="2800" dirty="0" smtClean="0">
                <a:solidFill>
                  <a:srgbClr val="00A0E6"/>
                </a:solidFill>
                <a:latin typeface="+mn-ea"/>
              </a:rPr>
              <a:t>”</a:t>
            </a:r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が得意です。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81400" y="3313805"/>
            <a:ext cx="79432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100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ページ、数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1000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ページ、数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10000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ページ規模のウェブサイト。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10〜20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人の体制で作るような、大きなウェブサイト。</a:t>
            </a:r>
            <a:endParaRPr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スタティックな</a:t>
            </a: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で表現する、たとえば企業サイトやカタログサイト。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ニュースサイトなど、頻繁に新しいページが追加更新されるようなウェブサイト。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850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effectLst/>
              </a:rPr>
              <a:t>Pickles Framework </a:t>
            </a:r>
            <a:r>
              <a:rPr lang="ja-JP" altLang="en-US" dirty="0" smtClean="0">
                <a:effectLst/>
              </a:rPr>
              <a:t>はどんなことができるの？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988099" y="254485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rgbClr val="00A0E6"/>
                </a:solidFill>
                <a:latin typeface="+mn-ea"/>
              </a:rPr>
              <a:t>Pickles Framework </a:t>
            </a:r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にできること。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81400" y="3313805"/>
            <a:ext cx="75328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ページ名やパンくずの階層などを、</a:t>
            </a:r>
            <a:r>
              <a:rPr kumimoji="1" lang="en-US" altLang="ja-JP" sz="1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CSV</a:t>
            </a:r>
            <a:r>
              <a:rPr kumimoji="1" lang="ja-JP" altLang="en-US" sz="1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ファイルで一括管理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できます。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ヘッダーやフッター、ローカルナビゲーションなどを</a:t>
            </a:r>
            <a:r>
              <a:rPr lang="ja-JP" altLang="en-US" sz="1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自動的に書き出し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ます。</a:t>
            </a:r>
            <a:endParaRPr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カレントページのリンクを、</a:t>
            </a:r>
            <a:r>
              <a:rPr lang="ja-JP" altLang="en-US" sz="1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自動的にカレントスタイルに切り替え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ます。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1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スタティックな</a:t>
            </a:r>
            <a:r>
              <a:rPr kumimoji="1" lang="en-US" altLang="ja-JP" sz="1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kumimoji="1" lang="ja-JP" altLang="en-US" sz="1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ファイル群を出力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します。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54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effectLst/>
              </a:rPr>
              <a:t>ようするに、</a:t>
            </a:r>
            <a:r>
              <a:rPr lang="en-US" altLang="ja-JP" dirty="0" smtClean="0">
                <a:effectLst/>
              </a:rPr>
              <a:t/>
            </a:r>
            <a:br>
              <a:rPr lang="en-US" altLang="ja-JP" dirty="0" smtClean="0">
                <a:effectLst/>
              </a:rPr>
            </a:br>
            <a:r>
              <a:rPr lang="ja-JP" altLang="en-US" dirty="0" smtClean="0"/>
              <a:t>たくさんの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を制作するときに必要な、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めんどうくさい作業を代わりにやってくれます。</a:t>
            </a:r>
            <a:endParaRPr lang="ja-JP" alt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616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1">
      <a:dk1>
        <a:sysClr val="windowText" lastClr="000000"/>
      </a:dk1>
      <a:lt1>
        <a:sysClr val="window" lastClr="FFFFFF"/>
      </a:lt1>
      <a:dk2>
        <a:srgbClr val="00A0E6"/>
      </a:dk2>
      <a:lt2>
        <a:srgbClr val="00A0E6"/>
      </a:lt2>
      <a:accent1>
        <a:srgbClr val="00A0E6"/>
      </a:accent1>
      <a:accent2>
        <a:srgbClr val="C0504D"/>
      </a:accent2>
      <a:accent3>
        <a:srgbClr val="C9CACA"/>
      </a:accent3>
      <a:accent4>
        <a:srgbClr val="23181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Arial"/>
        <a:ea typeface="HG創英角ｺﾞｼｯｸUB"/>
        <a:cs typeface=""/>
      </a:majorFont>
      <a:minorFont>
        <a:latin typeface="Arial"/>
        <a:ea typeface="HG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FFF2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1893</TotalTime>
  <Words>1336</Words>
  <Application>Microsoft Macintosh PowerPoint</Application>
  <PresentationFormat>A4 210x297 mm</PresentationFormat>
  <Paragraphs>180</Paragraphs>
  <Slides>37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38" baseType="lpstr">
      <vt:lpstr>Office テーマ</vt:lpstr>
      <vt:lpstr>Introduction of “Pickles Framework”</vt:lpstr>
      <vt:lpstr>Pickles Framework とは何ですか？</vt:lpstr>
      <vt:lpstr>PowerPoint プレゼンテーション</vt:lpstr>
      <vt:lpstr>Pickles Framework は、 ウェブ制作のプロのための、 ウェブ制作ツールです。</vt:lpstr>
      <vt:lpstr>ただし、ウェブエンジニアのためだけの ツールではありません。</vt:lpstr>
      <vt:lpstr>プロのウェブ制作の現場に携わる、 チームのためのツールです。</vt:lpstr>
      <vt:lpstr>どういう仕事が得意なの？</vt:lpstr>
      <vt:lpstr>Pickles Framework はどんなことができるの？</vt:lpstr>
      <vt:lpstr>ようするに、 たくさんのHTMLを制作するときに必要な、 めんどうくさい作業を代わりにやってくれます。</vt:lpstr>
      <vt:lpstr>ウェブ制作の現場では、分業で仕事をすることが多くなりました。</vt:lpstr>
      <vt:lpstr>ディレクターが設計したら、すぐにウェブページができてしまう！(ように、将来はなりたいと思います)</vt:lpstr>
      <vt:lpstr>“フレームワーク”と言うより、 “CMS”と呼んだ方が、 イメージが近いのかも知れません。</vt:lpstr>
      <vt:lpstr>CMSといえば、例えばこういうの。</vt:lpstr>
      <vt:lpstr>CMSの多くは「帯に短し襷に長し」、なかなか手軽に使えません。</vt:lpstr>
      <vt:lpstr>ウェブサイトの設計ツールといえば、例えばこういうの。</vt:lpstr>
      <vt:lpstr>Pickles Framework とは何ですか？</vt:lpstr>
      <vt:lpstr>実際に、触ってみましょう。</vt:lpstr>
      <vt:lpstr>Pickles Framework は、ローカルに立てたサーバーで簡単に動かせます。</vt:lpstr>
      <vt:lpstr>まずは、ソースコードをダウンロードします</vt:lpstr>
      <vt:lpstr>ダウンロードしたZIPファイルを解凍します</vt:lpstr>
      <vt:lpstr>ファイルをウェブサーバーにアップロードします。</vt:lpstr>
      <vt:lpstr>これだけで、セットアップは完了です</vt:lpstr>
      <vt:lpstr>PowerPoint プレゼンテーション</vt:lpstr>
      <vt:lpstr>ウェブページを作ってみます</vt:lpstr>
      <vt:lpstr>ウェブサイトを3つの概念に分解して捉えます</vt:lpstr>
      <vt:lpstr>まずはじめに、サイトマップ(ページリスト)を作ります</vt:lpstr>
      <vt:lpstr>サイトマップ(ページリスト)をインポートします</vt:lpstr>
      <vt:lpstr>サイトマップの構造が、画面に反映されます</vt:lpstr>
      <vt:lpstr>テーマを編集します</vt:lpstr>
      <vt:lpstr>コンテンツを制作します</vt:lpstr>
      <vt:lpstr>コンテンツを制作します</vt:lpstr>
      <vt:lpstr>ウェブページをパブリッシュします</vt:lpstr>
      <vt:lpstr>パブリッシュ画面を開きます</vt:lpstr>
      <vt:lpstr>スタティックなHTMLファイルが生成されます</vt:lpstr>
      <vt:lpstr>PowerPoint プレゼンテーション</vt:lpstr>
      <vt:lpstr>PowerPoint プレゼンテーション</vt:lpstr>
      <vt:lpstr>ありがとうございました！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Pickles Framework</dc:title>
  <dc:subject/>
  <dc:creator>Tomoya Koyanagi</dc:creator>
  <cp:keywords/>
  <dc:description/>
  <cp:lastModifiedBy>Koyanagi Tomoya</cp:lastModifiedBy>
  <cp:revision>354</cp:revision>
  <cp:lastPrinted>2014-01-25T11:03:51Z</cp:lastPrinted>
  <dcterms:created xsi:type="dcterms:W3CDTF">2012-09-13T09:42:02Z</dcterms:created>
  <dcterms:modified xsi:type="dcterms:W3CDTF">2014-01-25T11:03:52Z</dcterms:modified>
  <cp:category/>
</cp:coreProperties>
</file>